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38" r:id="rId3"/>
    <p:sldId id="340" r:id="rId4"/>
    <p:sldId id="339" r:id="rId5"/>
    <p:sldId id="341" r:id="rId6"/>
    <p:sldId id="342" r:id="rId7"/>
    <p:sldId id="317" r:id="rId8"/>
    <p:sldId id="318" r:id="rId9"/>
    <p:sldId id="319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280" r:id="rId22"/>
    <p:sldId id="311" r:id="rId23"/>
    <p:sldId id="312" r:id="rId24"/>
    <p:sldId id="313" r:id="rId25"/>
    <p:sldId id="314" r:id="rId26"/>
    <p:sldId id="350" r:id="rId27"/>
    <p:sldId id="310" r:id="rId28"/>
    <p:sldId id="307" r:id="rId29"/>
    <p:sldId id="343" r:id="rId30"/>
    <p:sldId id="344" r:id="rId31"/>
    <p:sldId id="300" r:id="rId32"/>
    <p:sldId id="289" r:id="rId33"/>
    <p:sldId id="291" r:id="rId34"/>
    <p:sldId id="303" r:id="rId35"/>
    <p:sldId id="301" r:id="rId36"/>
    <p:sldId id="306" r:id="rId37"/>
    <p:sldId id="309" r:id="rId38"/>
    <p:sldId id="305" r:id="rId39"/>
    <p:sldId id="302" r:id="rId40"/>
    <p:sldId id="346" r:id="rId41"/>
    <p:sldId id="347" r:id="rId42"/>
    <p:sldId id="345" r:id="rId43"/>
    <p:sldId id="292" r:id="rId44"/>
    <p:sldId id="293" r:id="rId45"/>
    <p:sldId id="294" r:id="rId46"/>
    <p:sldId id="295" r:id="rId47"/>
    <p:sldId id="297" r:id="rId48"/>
    <p:sldId id="298" r:id="rId49"/>
    <p:sldId id="299" r:id="rId50"/>
    <p:sldId id="296" r:id="rId51"/>
    <p:sldId id="308" r:id="rId52"/>
    <p:sldId id="335" r:id="rId53"/>
    <p:sldId id="336" r:id="rId54"/>
    <p:sldId id="337" r:id="rId55"/>
    <p:sldId id="348" r:id="rId56"/>
    <p:sldId id="349" r:id="rId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338"/>
            <p14:sldId id="340"/>
            <p14:sldId id="339"/>
            <p14:sldId id="341"/>
            <p14:sldId id="342"/>
            <p14:sldId id="317"/>
            <p14:sldId id="318"/>
            <p14:sldId id="319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280"/>
            <p14:sldId id="311"/>
            <p14:sldId id="312"/>
            <p14:sldId id="313"/>
            <p14:sldId id="314"/>
            <p14:sldId id="350"/>
            <p14:sldId id="310"/>
            <p14:sldId id="307"/>
            <p14:sldId id="343"/>
            <p14:sldId id="344"/>
            <p14:sldId id="300"/>
            <p14:sldId id="289"/>
            <p14:sldId id="291"/>
            <p14:sldId id="303"/>
            <p14:sldId id="301"/>
            <p14:sldId id="306"/>
            <p14:sldId id="309"/>
            <p14:sldId id="305"/>
            <p14:sldId id="302"/>
            <p14:sldId id="346"/>
            <p14:sldId id="347"/>
            <p14:sldId id="345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8"/>
            <p14:sldId id="335"/>
            <p14:sldId id="336"/>
            <p14:sldId id="33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82"/>
  </p:normalViewPr>
  <p:slideViewPr>
    <p:cSldViewPr snapToGrid="0" snapToObjects="1">
      <p:cViewPr varScale="1">
        <p:scale>
          <a:sx n="104" d="100"/>
          <a:sy n="104" d="100"/>
        </p:scale>
        <p:origin x="83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after lecture: 30-10-2017</a:t>
            </a:r>
          </a:p>
          <a:p>
            <a:r>
              <a:rPr lang="en-US" dirty="0"/>
              <a:t>Too many scenarios 1,3</a:t>
            </a:r>
            <a:r>
              <a:rPr lang="en-US" baseline="0" dirty="0"/>
              <a:t> and 5.</a:t>
            </a:r>
          </a:p>
          <a:p>
            <a:r>
              <a:rPr lang="en-US" baseline="0" dirty="0"/>
              <a:t>The regression example doesn’t really work. Make it more complex</a:t>
            </a:r>
          </a:p>
          <a:p>
            <a:r>
              <a:rPr lang="en-US" baseline="0" dirty="0"/>
              <a:t>Lets sample some outliers with the data to make it more real-life</a:t>
            </a:r>
          </a:p>
          <a:p>
            <a:r>
              <a:rPr lang="en-US" baseline="0" dirty="0"/>
              <a:t>Also, lets overdo the floor and ceiling effects a bit, so that it is clearer why regression doesn’t work.</a:t>
            </a:r>
          </a:p>
          <a:p>
            <a:endParaRPr lang="en-US" dirty="0"/>
          </a:p>
          <a:p>
            <a:r>
              <a:rPr lang="en-US" dirty="0"/>
              <a:t>Lets just do scenarios 5,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35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4474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4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3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www.nytimes.com</a:t>
            </a:r>
            <a:r>
              <a:rPr lang="en-US" dirty="0"/>
              <a:t>/elections/results/</a:t>
            </a:r>
            <a:r>
              <a:rPr lang="en-US" dirty="0" err="1"/>
              <a:t>wisconsin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71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013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11-10-2021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Survey analysis</a:t>
            </a:r>
            <a:br>
              <a:rPr lang="nl-NL" dirty="0"/>
            </a:br>
            <a:r>
              <a:rPr lang="nl-NL" dirty="0"/>
              <a:t>week 42</a:t>
            </a:r>
            <a:br>
              <a:rPr lang="nl-NL" dirty="0"/>
            </a:br>
            <a:r>
              <a:rPr lang="nl-NL" dirty="0"/>
              <a:t>“ratio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Lugtig</a:t>
            </a:r>
          </a:p>
          <a:p>
            <a:r>
              <a:rPr lang="nl-NL" dirty="0">
                <a:solidFill>
                  <a:srgbClr val="FF0000"/>
                </a:solidFill>
              </a:rPr>
              <a:t>11-10-2021: </a:t>
            </a:r>
            <a:r>
              <a:rPr lang="nl-NL" dirty="0" err="1">
                <a:solidFill>
                  <a:srgbClr val="FF0000"/>
                </a:solidFill>
              </a:rPr>
              <a:t>Lecture</a:t>
            </a:r>
            <a:r>
              <a:rPr lang="nl-NL" dirty="0">
                <a:solidFill>
                  <a:srgbClr val="FF0000"/>
                </a:solidFill>
              </a:rPr>
              <a:t> is </a:t>
            </a:r>
            <a:r>
              <a:rPr lang="nl-NL" dirty="0" err="1">
                <a:solidFill>
                  <a:srgbClr val="FF0000"/>
                </a:solidFill>
              </a:rPr>
              <a:t>too</a:t>
            </a:r>
            <a:r>
              <a:rPr lang="nl-NL" dirty="0">
                <a:solidFill>
                  <a:srgbClr val="FF0000"/>
                </a:solidFill>
              </a:rPr>
              <a:t> long. </a:t>
            </a:r>
            <a:r>
              <a:rPr lang="nl-NL" dirty="0" err="1">
                <a:solidFill>
                  <a:srgbClr val="FF0000"/>
                </a:solidFill>
              </a:rPr>
              <a:t>Need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actual</a:t>
            </a:r>
            <a:r>
              <a:rPr lang="nl-NL" dirty="0">
                <a:solidFill>
                  <a:srgbClr val="FF0000"/>
                </a:solidFill>
              </a:rPr>
              <a:t> ratio </a:t>
            </a:r>
            <a:r>
              <a:rPr lang="nl-NL" dirty="0" err="1">
                <a:solidFill>
                  <a:srgbClr val="FF0000"/>
                </a:solidFill>
              </a:rPr>
              <a:t>example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nl-NL" dirty="0">
                <a:solidFill>
                  <a:srgbClr val="FF0000"/>
                </a:solidFill>
              </a:rPr>
              <a:t>Last bit: </a:t>
            </a:r>
            <a:r>
              <a:rPr lang="nl-NL" dirty="0" err="1">
                <a:solidFill>
                  <a:srgbClr val="FF0000"/>
                </a:solidFill>
              </a:rPr>
              <a:t>restructure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131094"/>
            <a:ext cx="8177893" cy="994172"/>
          </a:xfrm>
        </p:spPr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Why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equal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cluster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sizes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cluster?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estimate</a:t>
            </a:r>
            <a:r>
              <a:rPr lang="nl-NL" dirty="0"/>
              <a:t>  of </a:t>
            </a:r>
            <a:r>
              <a:rPr lang="nl-NL" dirty="0" err="1"/>
              <a:t>Mean</a:t>
            </a:r>
            <a:r>
              <a:rPr lang="nl-NL" dirty="0"/>
              <a:t>(time)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a coffee?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1 minute in pairs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197554" y="2712815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29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 fontScale="90000"/>
          </a:bodyPr>
          <a:lstStyle/>
          <a:p>
            <a:r>
              <a:rPr lang="nl-NL" dirty="0"/>
              <a:t>We are running </a:t>
            </a:r>
            <a:r>
              <a:rPr lang="nl-NL" dirty="0" err="1"/>
              <a:t>to</a:t>
            </a:r>
            <a:r>
              <a:rPr lang="nl-NL" dirty="0"/>
              <a:t> the </a:t>
            </a:r>
            <a:r>
              <a:rPr lang="nl-NL" dirty="0" err="1"/>
              <a:t>limits</a:t>
            </a:r>
            <a:r>
              <a:rPr lang="nl-NL" dirty="0"/>
              <a:t> of design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70000" lnSpcReduction="2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compute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-&gt; 20 + 22 = </a:t>
            </a:r>
            <a:r>
              <a:rPr lang="nl-NL" dirty="0">
                <a:solidFill>
                  <a:srgbClr val="FF0000"/>
                </a:solidFill>
              </a:rPr>
              <a:t>21</a:t>
            </a:r>
            <a:r>
              <a:rPr lang="nl-NL" dirty="0"/>
              <a:t>!</a:t>
            </a:r>
          </a:p>
          <a:p>
            <a:pPr lvl="1"/>
            <a:r>
              <a:rPr lang="en-US" dirty="0"/>
              <a:t>There are effects on standard errors of course…</a:t>
            </a:r>
            <a:endParaRPr lang="nl-NL" dirty="0"/>
          </a:p>
          <a:p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solutions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Ratio </a:t>
            </a:r>
            <a:r>
              <a:rPr lang="nl-NL" dirty="0" err="1">
                <a:solidFill>
                  <a:srgbClr val="FF0000"/>
                </a:solidFill>
              </a:rPr>
              <a:t>estimation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not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possible</a:t>
            </a:r>
            <a:r>
              <a:rPr lang="nl-NL" dirty="0">
                <a:solidFill>
                  <a:srgbClr val="FF0000"/>
                </a:solidFill>
              </a:rPr>
              <a:t>, </a:t>
            </a:r>
            <a:r>
              <a:rPr lang="nl-NL" dirty="0" err="1">
                <a:solidFill>
                  <a:srgbClr val="FF0000"/>
                </a:solidFill>
              </a:rPr>
              <a:t>there</a:t>
            </a:r>
            <a:r>
              <a:rPr lang="nl-NL" dirty="0">
                <a:solidFill>
                  <a:srgbClr val="FF0000"/>
                </a:solidFill>
              </a:rPr>
              <a:t> is no ratio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>
                <a:solidFill>
                  <a:srgbClr val="FF0000"/>
                </a:solidFill>
              </a:rPr>
              <a:t>sample  </a:t>
            </a:r>
            <a:r>
              <a:rPr lang="nl-NL" dirty="0" err="1">
                <a:solidFill>
                  <a:srgbClr val="FF0000"/>
                </a:solidFill>
              </a:rPr>
              <a:t>from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every</a:t>
            </a:r>
            <a:r>
              <a:rPr lang="nl-NL" dirty="0">
                <a:solidFill>
                  <a:srgbClr val="FF0000"/>
                </a:solidFill>
              </a:rPr>
              <a:t> cluster </a:t>
            </a:r>
            <a:r>
              <a:rPr lang="nl-NL" dirty="0" err="1">
                <a:solidFill>
                  <a:srgbClr val="FF0000"/>
                </a:solidFill>
              </a:rPr>
              <a:t>instead</a:t>
            </a:r>
            <a:r>
              <a:rPr lang="nl-NL" dirty="0">
                <a:solidFill>
                  <a:srgbClr val="FF0000"/>
                </a:solidFill>
              </a:rPr>
              <a:t> of </a:t>
            </a:r>
            <a:r>
              <a:rPr lang="nl-NL" dirty="0" err="1">
                <a:solidFill>
                  <a:srgbClr val="FF0000"/>
                </a:solidFill>
              </a:rPr>
              <a:t>just</a:t>
            </a:r>
            <a:r>
              <a:rPr lang="nl-NL" dirty="0">
                <a:solidFill>
                  <a:srgbClr val="FF0000"/>
                </a:solidFill>
              </a:rPr>
              <a:t> 2 (i.e. do SRS!)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get Mi (</a:t>
            </a:r>
            <a:r>
              <a:rPr lang="nl-NL" dirty="0" err="1">
                <a:solidFill>
                  <a:srgbClr val="FF0000"/>
                </a:solidFill>
              </a:rPr>
              <a:t>ssu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each</a:t>
            </a:r>
            <a:r>
              <a:rPr lang="nl-NL" dirty="0">
                <a:solidFill>
                  <a:srgbClr val="FF0000"/>
                </a:solidFill>
              </a:rPr>
              <a:t> PSU).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Or switch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model-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estimation</a:t>
            </a:r>
            <a:endParaRPr lang="nl-NL" dirty="0">
              <a:solidFill>
                <a:srgbClr val="FF0000"/>
              </a:solidFill>
            </a:endParaRPr>
          </a:p>
          <a:p>
            <a:pPr lvl="1"/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152651" y="2126726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45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model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like</a:t>
            </a:r>
            <a:r>
              <a:rPr lang="nl-NL" dirty="0"/>
              <a:t>?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2 minutes (in pairs)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9" y="2657432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7311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model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like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Assumptions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machine </a:t>
            </a:r>
            <a:r>
              <a:rPr lang="nl-NL" dirty="0" err="1"/>
              <a:t>use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of M</a:t>
            </a:r>
            <a:r>
              <a:rPr lang="nl-NL" baseline="-25000" dirty="0"/>
              <a:t>i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model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auxiliary</a:t>
            </a:r>
            <a:r>
              <a:rPr lang="nl-NL" dirty="0"/>
              <a:t> data</a:t>
            </a:r>
          </a:p>
          <a:p>
            <a:pPr lvl="1"/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9" y="2657432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48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95600" y="260648"/>
            <a:ext cx="7886700" cy="994172"/>
          </a:xfrm>
        </p:spPr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design a model?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approach:</a:t>
            </a:r>
          </a:p>
          <a:p>
            <a:pPr lvl="1"/>
            <a:r>
              <a:rPr lang="nl-NL" dirty="0"/>
              <a:t>Get </a:t>
            </a:r>
            <a:r>
              <a:rPr lang="nl-NL" dirty="0">
                <a:solidFill>
                  <a:srgbClr val="FF0000"/>
                </a:solidFill>
              </a:rPr>
              <a:t>extra information</a:t>
            </a:r>
          </a:p>
          <a:p>
            <a:pPr lvl="1"/>
            <a:r>
              <a:rPr lang="nl-NL" dirty="0" err="1"/>
              <a:t>Imagine</a:t>
            </a:r>
            <a:r>
              <a:rPr lang="nl-NL" dirty="0"/>
              <a:t>,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year</a:t>
            </a:r>
            <a:r>
              <a:rPr lang="nl-NL" dirty="0"/>
              <a:t> machines get </a:t>
            </a:r>
            <a:r>
              <a:rPr lang="nl-NL" dirty="0" err="1"/>
              <a:t>older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slower</a:t>
            </a:r>
          </a:p>
          <a:p>
            <a:pPr lvl="1"/>
            <a:r>
              <a:rPr lang="nl-NL" dirty="0" err="1"/>
              <a:t>Build</a:t>
            </a:r>
            <a:r>
              <a:rPr lang="nl-NL" dirty="0"/>
              <a:t> a model (</a:t>
            </a:r>
            <a:r>
              <a:rPr lang="nl-NL" dirty="0" err="1"/>
              <a:t>regression-based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9777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model </a:t>
            </a:r>
            <a:r>
              <a:rPr lang="nl-NL" dirty="0" err="1"/>
              <a:t>assisted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4317765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be</a:t>
            </a:r>
            <a:r>
              <a:rPr lang="nl-NL" dirty="0"/>
              <a:t> like?</a:t>
            </a:r>
          </a:p>
          <a:p>
            <a:pPr lvl="1"/>
            <a:r>
              <a:rPr lang="nl-NL" dirty="0" err="1"/>
              <a:t>Assumptions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machine </a:t>
            </a:r>
            <a:r>
              <a:rPr lang="nl-NL" dirty="0" err="1"/>
              <a:t>use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of M</a:t>
            </a:r>
            <a:r>
              <a:rPr lang="nl-NL" baseline="-25000" dirty="0"/>
              <a:t>i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model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auxiliary</a:t>
            </a:r>
            <a:r>
              <a:rPr lang="nl-NL" dirty="0"/>
              <a:t> data (</a:t>
            </a:r>
            <a:r>
              <a:rPr lang="nl-NL" dirty="0" err="1"/>
              <a:t>this</a:t>
            </a:r>
            <a:r>
              <a:rPr lang="nl-NL" dirty="0"/>
              <a:t> is up </a:t>
            </a:r>
            <a:r>
              <a:rPr lang="nl-NL" dirty="0" err="1"/>
              <a:t>to</a:t>
            </a:r>
            <a:r>
              <a:rPr lang="nl-NL" dirty="0"/>
              <a:t> the </a:t>
            </a:r>
            <a:r>
              <a:rPr lang="nl-NL" dirty="0" err="1"/>
              <a:t>modeler</a:t>
            </a:r>
            <a:r>
              <a:rPr lang="nl-NL" dirty="0"/>
              <a:t>)</a:t>
            </a:r>
          </a:p>
          <a:p>
            <a:pPr lvl="2"/>
            <a:r>
              <a:rPr lang="nl-NL" dirty="0"/>
              <a:t>E.g. T</a:t>
            </a:r>
            <a:r>
              <a:rPr lang="nl-NL" baseline="-25000" dirty="0"/>
              <a:t>i</a:t>
            </a:r>
            <a:r>
              <a:rPr lang="nl-NL" dirty="0"/>
              <a:t>=M</a:t>
            </a:r>
            <a:r>
              <a:rPr lang="nl-NL" baseline="-25000" dirty="0"/>
              <a:t>i</a:t>
            </a:r>
            <a:r>
              <a:rPr lang="nl-NL" dirty="0"/>
              <a:t>*</a:t>
            </a:r>
            <a:r>
              <a:rPr lang="nl-NL" dirty="0" err="1"/>
              <a:t>μ</a:t>
            </a:r>
            <a:r>
              <a:rPr lang="nl-NL" dirty="0"/>
              <a:t>  + B</a:t>
            </a:r>
            <a:r>
              <a:rPr lang="nl-NL" baseline="-25000" dirty="0"/>
              <a:t>1</a:t>
            </a:r>
            <a:r>
              <a:rPr lang="nl-NL" dirty="0"/>
              <a:t>*</a:t>
            </a:r>
            <a:r>
              <a:rPr lang="nl-NL" dirty="0" err="1"/>
              <a:t>AGE</a:t>
            </a:r>
            <a:r>
              <a:rPr lang="nl-NL" baseline="-25000" dirty="0" err="1"/>
              <a:t>i</a:t>
            </a:r>
            <a:r>
              <a:rPr lang="nl-NL" dirty="0"/>
              <a:t>*M</a:t>
            </a:r>
            <a:r>
              <a:rPr lang="nl-NL" baseline="-25000" dirty="0"/>
              <a:t>i</a:t>
            </a:r>
          </a:p>
          <a:p>
            <a:r>
              <a:rPr lang="en-US" dirty="0"/>
              <a:t>W</a:t>
            </a:r>
            <a:r>
              <a:rPr lang="nl-NL" dirty="0"/>
              <a:t>hat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mean</a:t>
            </a:r>
            <a:r>
              <a:rPr lang="nl-NL" dirty="0">
                <a:solidFill>
                  <a:srgbClr val="FF0000"/>
                </a:solidFill>
              </a:rPr>
              <a:t>? (2 minutes)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171718"/>
              </p:ext>
            </p:extLst>
          </p:nvPr>
        </p:nvGraphicFramePr>
        <p:xfrm>
          <a:off x="2178746" y="2670852"/>
          <a:ext cx="8088085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283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Example</a:t>
            </a:r>
            <a:r>
              <a:rPr lang="nl-NL" dirty="0"/>
              <a:t>: model-</a:t>
            </a:r>
            <a:r>
              <a:rPr lang="nl-NL" dirty="0" err="1"/>
              <a:t>assisted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412988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a model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auxiliary</a:t>
            </a:r>
            <a:r>
              <a:rPr lang="nl-NL" dirty="0"/>
              <a:t> data (</a:t>
            </a:r>
            <a:r>
              <a:rPr lang="nl-NL" dirty="0" err="1"/>
              <a:t>this</a:t>
            </a:r>
            <a:r>
              <a:rPr lang="nl-NL" dirty="0"/>
              <a:t> is up </a:t>
            </a:r>
            <a:r>
              <a:rPr lang="nl-NL" dirty="0" err="1"/>
              <a:t>to</a:t>
            </a:r>
            <a:r>
              <a:rPr lang="nl-NL" dirty="0"/>
              <a:t> the </a:t>
            </a:r>
            <a:r>
              <a:rPr lang="nl-NL" dirty="0" err="1"/>
              <a:t>modeler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assumptions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</a:t>
            </a:r>
            <a:r>
              <a:rPr lang="nl-NL" baseline="-25000" dirty="0"/>
              <a:t>i</a:t>
            </a:r>
          </a:p>
          <a:p>
            <a:pPr lvl="1"/>
            <a:r>
              <a:rPr lang="nl-NL" dirty="0" err="1"/>
              <a:t>Mean</a:t>
            </a:r>
            <a:r>
              <a:rPr lang="nl-NL" dirty="0"/>
              <a:t>: M</a:t>
            </a:r>
            <a:r>
              <a:rPr lang="nl-NL" baseline="-25000" dirty="0"/>
              <a:t>1</a:t>
            </a:r>
            <a:r>
              <a:rPr lang="nl-NL" dirty="0"/>
              <a:t>: 20, M</a:t>
            </a:r>
            <a:r>
              <a:rPr lang="nl-NL" baseline="-25000" dirty="0"/>
              <a:t>2</a:t>
            </a:r>
            <a:r>
              <a:rPr lang="nl-NL" dirty="0"/>
              <a:t>: 22, M</a:t>
            </a:r>
            <a:r>
              <a:rPr lang="nl-NL" baseline="-25000" dirty="0"/>
              <a:t>3</a:t>
            </a:r>
            <a:r>
              <a:rPr lang="nl-NL" dirty="0"/>
              <a:t>: 22, M</a:t>
            </a:r>
            <a:r>
              <a:rPr lang="nl-NL" baseline="-25000" dirty="0"/>
              <a:t>4</a:t>
            </a:r>
            <a:r>
              <a:rPr lang="nl-NL" dirty="0"/>
              <a:t>: 24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Overall: 22</a:t>
            </a:r>
          </a:p>
          <a:p>
            <a:pPr marL="1028700" lvl="3" indent="0">
              <a:buNone/>
            </a:pPr>
            <a:endParaRPr lang="nl-NL" dirty="0"/>
          </a:p>
          <a:p>
            <a:r>
              <a:rPr lang="nl-NL" dirty="0"/>
              <a:t>Age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even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machine 3 </a:t>
            </a:r>
            <a:r>
              <a:rPr lang="nl-NL" dirty="0" err="1"/>
              <a:t>and</a:t>
            </a:r>
            <a:r>
              <a:rPr lang="nl-NL" dirty="0"/>
              <a:t> 4 (tricky!)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8" y="2657432"/>
          <a:ext cx="8088085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17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6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9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0891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nl-NL" sz="2100" dirty="0" err="1"/>
              <a:t>Why</a:t>
            </a:r>
            <a:r>
              <a:rPr lang="nl-NL" sz="2100" dirty="0"/>
              <a:t> the </a:t>
            </a:r>
            <a:r>
              <a:rPr lang="nl-NL" sz="2100" dirty="0" err="1"/>
              <a:t>two</a:t>
            </a:r>
            <a:r>
              <a:rPr lang="nl-NL" sz="2100" dirty="0"/>
              <a:t> approaches?</a:t>
            </a:r>
            <a:br>
              <a:rPr lang="nl-NL" dirty="0"/>
            </a:br>
            <a:r>
              <a:rPr lang="nl-NL" sz="2100" dirty="0">
                <a:solidFill>
                  <a:schemeClr val="bg1">
                    <a:lumMod val="75000"/>
                  </a:schemeClr>
                </a:solidFill>
              </a:rPr>
              <a:t>2-stage cluster sample </a:t>
            </a:r>
            <a:r>
              <a:rPr lang="nl-NL" sz="2100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nl-NL" sz="2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nl-NL" sz="2100" dirty="0" err="1">
                <a:solidFill>
                  <a:schemeClr val="bg1">
                    <a:lumMod val="75000"/>
                  </a:schemeClr>
                </a:solidFill>
              </a:rPr>
              <a:t>unequal</a:t>
            </a:r>
            <a:r>
              <a:rPr lang="nl-NL" sz="2100" dirty="0">
                <a:solidFill>
                  <a:schemeClr val="bg1">
                    <a:lumMod val="75000"/>
                  </a:schemeClr>
                </a:solidFill>
              </a:rPr>
              <a:t> cluster </a:t>
            </a:r>
            <a:r>
              <a:rPr lang="nl-NL" sz="2100" dirty="0" err="1">
                <a:solidFill>
                  <a:schemeClr val="bg1">
                    <a:lumMod val="75000"/>
                  </a:schemeClr>
                </a:solidFill>
              </a:rPr>
              <a:t>sizes</a:t>
            </a:r>
            <a:br>
              <a:rPr lang="nl-NL" sz="2100" dirty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58956" y="1690688"/>
            <a:ext cx="8515350" cy="4880441"/>
          </a:xfrm>
        </p:spPr>
        <p:txBody>
          <a:bodyPr>
            <a:normAutofit fontScale="92500" lnSpcReduction="10000"/>
          </a:bodyPr>
          <a:lstStyle/>
          <a:p>
            <a:pPr marL="171450" lvl="1">
              <a:spcBef>
                <a:spcPts val="750"/>
              </a:spcBef>
            </a:pPr>
            <a:r>
              <a:rPr lang="nl-NL" sz="2800" dirty="0"/>
              <a:t>Design-</a:t>
            </a:r>
            <a:r>
              <a:rPr lang="nl-NL" sz="2800" dirty="0" err="1"/>
              <a:t>based</a:t>
            </a:r>
            <a:r>
              <a:rPr lang="nl-NL" sz="2800" dirty="0"/>
              <a:t> </a:t>
            </a:r>
            <a:r>
              <a:rPr lang="nl-NL" sz="2800" dirty="0" err="1"/>
              <a:t>inference</a:t>
            </a:r>
            <a:endParaRPr lang="nl-NL" sz="2800" dirty="0"/>
          </a:p>
          <a:p>
            <a:pPr marL="514350" lvl="2">
              <a:spcBef>
                <a:spcPts val="750"/>
              </a:spcBef>
            </a:pPr>
            <a:r>
              <a:rPr lang="nl-NL" sz="2100" dirty="0" err="1"/>
              <a:t>You</a:t>
            </a:r>
            <a:r>
              <a:rPr lang="nl-NL" sz="2100" dirty="0"/>
              <a:t> </a:t>
            </a:r>
            <a:r>
              <a:rPr lang="nl-NL" sz="2100" dirty="0" err="1"/>
              <a:t>need</a:t>
            </a:r>
            <a:r>
              <a:rPr lang="nl-NL" sz="2100" dirty="0"/>
              <a:t> </a:t>
            </a:r>
            <a:r>
              <a:rPr lang="nl-NL" sz="2100" dirty="0" err="1"/>
              <a:t>to</a:t>
            </a:r>
            <a:r>
              <a:rPr lang="nl-NL" sz="2100" dirty="0"/>
              <a:t> </a:t>
            </a:r>
            <a:r>
              <a:rPr lang="nl-NL" sz="2100" dirty="0" err="1"/>
              <a:t>know</a:t>
            </a:r>
            <a:r>
              <a:rPr lang="nl-NL" sz="2100" dirty="0"/>
              <a:t> M</a:t>
            </a:r>
            <a:r>
              <a:rPr lang="nl-NL" sz="2100" baseline="-25000" dirty="0"/>
              <a:t>i</a:t>
            </a:r>
            <a:r>
              <a:rPr lang="nl-NL" sz="2100" dirty="0"/>
              <a:t>, N</a:t>
            </a:r>
            <a:r>
              <a:rPr lang="nl-NL" sz="2100" baseline="-25000" dirty="0"/>
              <a:t>i</a:t>
            </a:r>
            <a:endParaRPr lang="nl-NL" sz="2100" dirty="0"/>
          </a:p>
          <a:p>
            <a:pPr marL="857250" lvl="3">
              <a:spcBef>
                <a:spcPts val="750"/>
              </a:spcBef>
            </a:pPr>
            <a:r>
              <a:rPr lang="nl-NL" sz="1900" dirty="0" err="1"/>
              <a:t>You</a:t>
            </a:r>
            <a:r>
              <a:rPr lang="nl-NL" sz="1900" dirty="0"/>
              <a:t> </a:t>
            </a:r>
            <a:r>
              <a:rPr lang="nl-NL" sz="1900" dirty="0" err="1"/>
              <a:t>often</a:t>
            </a:r>
            <a:r>
              <a:rPr lang="nl-NL" sz="1900" dirty="0"/>
              <a:t> </a:t>
            </a:r>
            <a:r>
              <a:rPr lang="nl-NL" sz="1900" dirty="0" err="1"/>
              <a:t>don’t</a:t>
            </a:r>
            <a:r>
              <a:rPr lang="nl-NL" sz="1900" dirty="0"/>
              <a:t> </a:t>
            </a:r>
          </a:p>
          <a:p>
            <a:pPr marL="514350" lvl="2">
              <a:spcBef>
                <a:spcPts val="750"/>
              </a:spcBef>
            </a:pPr>
            <a:r>
              <a:rPr lang="nl-NL" sz="2400" dirty="0" err="1"/>
              <a:t>Alternative</a:t>
            </a:r>
            <a:r>
              <a:rPr lang="nl-NL" sz="2400" dirty="0"/>
              <a:t> is </a:t>
            </a:r>
            <a:r>
              <a:rPr lang="nl-NL" sz="2400" dirty="0" err="1"/>
              <a:t>inference</a:t>
            </a:r>
            <a:r>
              <a:rPr lang="nl-NL" sz="2400" dirty="0"/>
              <a:t> </a:t>
            </a:r>
            <a:r>
              <a:rPr lang="nl-NL" sz="2400" dirty="0" err="1"/>
              <a:t>using</a:t>
            </a:r>
            <a:r>
              <a:rPr lang="nl-NL" sz="2400" dirty="0"/>
              <a:t> the information </a:t>
            </a:r>
            <a:r>
              <a:rPr lang="nl-NL" sz="2400" dirty="0" err="1"/>
              <a:t>you</a:t>
            </a:r>
            <a:r>
              <a:rPr lang="nl-NL" sz="2400" dirty="0"/>
              <a:t> have</a:t>
            </a:r>
          </a:p>
          <a:p>
            <a:pPr marL="0"/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 is </a:t>
            </a:r>
            <a:r>
              <a:rPr lang="nl-NL" dirty="0" err="1"/>
              <a:t>easier</a:t>
            </a:r>
            <a:endParaRPr lang="nl-NL" dirty="0"/>
          </a:p>
          <a:p>
            <a:pPr marL="685800" lvl="2" indent="-342900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the information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design a model </a:t>
            </a:r>
            <a:r>
              <a:rPr lang="nl-NL" dirty="0" err="1"/>
              <a:t>for</a:t>
            </a:r>
            <a:r>
              <a:rPr lang="nl-NL" dirty="0"/>
              <a:t> the information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have</a:t>
            </a:r>
          </a:p>
          <a:p>
            <a:pPr marL="171450" lvl="1">
              <a:spcBef>
                <a:spcPts val="750"/>
              </a:spcBef>
            </a:pPr>
            <a:endParaRPr lang="nl-NL" dirty="0"/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is a </a:t>
            </a:r>
            <a:r>
              <a:rPr lang="nl-NL" dirty="0" err="1"/>
              <a:t>particular</a:t>
            </a:r>
            <a:r>
              <a:rPr lang="nl-NL" dirty="0"/>
              <a:t> </a:t>
            </a:r>
            <a:r>
              <a:rPr lang="nl-NL" dirty="0" err="1"/>
              <a:t>technique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regression</a:t>
            </a:r>
            <a:endParaRPr lang="nl-NL" dirty="0"/>
          </a:p>
          <a:p>
            <a:pPr lvl="1"/>
            <a:r>
              <a:rPr lang="nl-NL" dirty="0"/>
              <a:t>It is model </a:t>
            </a:r>
            <a:r>
              <a:rPr lang="nl-NL" dirty="0" err="1"/>
              <a:t>assisted</a:t>
            </a:r>
            <a:r>
              <a:rPr lang="nl-NL" dirty="0"/>
              <a:t>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lvl="1"/>
            <a:r>
              <a:rPr lang="nl-NL" dirty="0"/>
              <a:t>e.g. </a:t>
            </a:r>
            <a:r>
              <a:rPr lang="nl-NL" dirty="0" err="1"/>
              <a:t>Assume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the ratio t</a:t>
            </a:r>
            <a:r>
              <a:rPr lang="nl-NL" baseline="-25000" dirty="0"/>
              <a:t>i</a:t>
            </a:r>
            <a:r>
              <a:rPr lang="nl-NL" dirty="0"/>
              <a:t>/m</a:t>
            </a:r>
            <a:r>
              <a:rPr lang="nl-NL" baseline="-25000" dirty="0"/>
              <a:t>i</a:t>
            </a:r>
            <a:r>
              <a:rPr lang="nl-NL" dirty="0"/>
              <a:t> = the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M</a:t>
            </a:r>
            <a:r>
              <a:rPr lang="nl-NL" baseline="-25000" dirty="0"/>
              <a:t>i</a:t>
            </a:r>
          </a:p>
          <a:p>
            <a:pPr lvl="1"/>
            <a:r>
              <a:rPr lang="nl-NL" dirty="0"/>
              <a:t>e.g. </a:t>
            </a:r>
            <a:r>
              <a:rPr lang="nl-NL" dirty="0" err="1"/>
              <a:t>Assume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are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7774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finalize</a:t>
            </a:r>
            <a:r>
              <a:rPr lang="nl-NL" dirty="0"/>
              <a:t>… 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Now</a:t>
            </a:r>
            <a:r>
              <a:rPr lang="nl-NL" dirty="0"/>
              <a:t>,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both</a:t>
            </a:r>
            <a:r>
              <a:rPr lang="nl-NL" dirty="0"/>
              <a:t> do</a:t>
            </a:r>
          </a:p>
          <a:p>
            <a:pPr lvl="1"/>
            <a:r>
              <a:rPr lang="nl-NL" dirty="0"/>
              <a:t>Design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? </a:t>
            </a:r>
          </a:p>
          <a:p>
            <a:pPr lvl="1"/>
            <a:r>
              <a:rPr lang="nl-NL" dirty="0"/>
              <a:t>Model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?</a:t>
            </a:r>
          </a:p>
          <a:p>
            <a:r>
              <a:rPr lang="nl-NL" dirty="0"/>
              <a:t>E</a:t>
            </a:r>
            <a:r>
              <a:rPr lang="en-US" dirty="0" err="1"/>
              <a:t>xercise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Do both! </a:t>
            </a:r>
            <a:r>
              <a:rPr lang="en-US" dirty="0"/>
              <a:t>(2 minutes)</a:t>
            </a:r>
            <a:endParaRPr lang="nl-NL" dirty="0"/>
          </a:p>
          <a:p>
            <a:pPr lvl="1"/>
            <a:endParaRPr lang="nl-NL" dirty="0"/>
          </a:p>
          <a:p>
            <a:pPr marL="1028700" lvl="3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8" y="2657432"/>
          <a:ext cx="8222584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Mi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7981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finalize</a:t>
            </a:r>
            <a:r>
              <a:rPr lang="nl-NL" dirty="0"/>
              <a:t>… 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/>
              <a:t>Design </a:t>
            </a:r>
            <a:r>
              <a:rPr lang="nl-NL" dirty="0" err="1"/>
              <a:t>based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(20*100 + 22*50)/150 = </a:t>
            </a:r>
            <a:r>
              <a:rPr lang="nl-NL" dirty="0">
                <a:solidFill>
                  <a:srgbClr val="FF0000"/>
                </a:solidFill>
              </a:rPr>
              <a:t>20.66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marL="1028700" lvl="3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8" y="2657432"/>
          <a:ext cx="8222584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Mi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233A5B88-4599-4BCB-945E-A5540954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86" y="4473134"/>
            <a:ext cx="4068536" cy="638202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746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r>
              <a:rPr lang="nl-NL" dirty="0"/>
              <a:t>New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coffees</a:t>
            </a:r>
            <a:r>
              <a:rPr lang="nl-NL" dirty="0"/>
              <a:t> at UU</a:t>
            </a:r>
          </a:p>
          <a:p>
            <a:r>
              <a:rPr lang="nl-NL" dirty="0" err="1"/>
              <a:t>Lecture</a:t>
            </a:r>
            <a:r>
              <a:rPr lang="nl-NL" dirty="0"/>
              <a:t> 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Your</a:t>
            </a:r>
            <a:r>
              <a:rPr lang="nl-NL" dirty="0"/>
              <a:t> dataset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settings</a:t>
            </a:r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416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0" y="1131094"/>
            <a:ext cx="8702074" cy="994172"/>
          </a:xfrm>
        </p:spPr>
        <p:txBody>
          <a:bodyPr>
            <a:normAutofit/>
          </a:bodyPr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finalize</a:t>
            </a:r>
            <a:r>
              <a:rPr lang="nl-NL" dirty="0"/>
              <a:t>… 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85000" lnSpcReduction="2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en-US" dirty="0"/>
              <a:t>M</a:t>
            </a:r>
            <a:r>
              <a:rPr lang="nl-NL" dirty="0" err="1"/>
              <a:t>odel-based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model: T</a:t>
            </a:r>
            <a:r>
              <a:rPr lang="nl-NL" baseline="-25000" dirty="0"/>
              <a:t>i</a:t>
            </a:r>
            <a:r>
              <a:rPr lang="nl-NL" dirty="0"/>
              <a:t>=M</a:t>
            </a:r>
            <a:r>
              <a:rPr lang="nl-NL" baseline="-25000" dirty="0"/>
              <a:t>i</a:t>
            </a:r>
            <a:r>
              <a:rPr lang="nl-NL" dirty="0"/>
              <a:t>*μ  + B1*</a:t>
            </a:r>
            <a:r>
              <a:rPr lang="nl-NL" dirty="0" err="1"/>
              <a:t>AGE</a:t>
            </a:r>
            <a:r>
              <a:rPr lang="nl-NL" baseline="-25000" dirty="0" err="1"/>
              <a:t>i</a:t>
            </a:r>
            <a:r>
              <a:rPr lang="nl-NL" dirty="0"/>
              <a:t>*M</a:t>
            </a:r>
            <a:r>
              <a:rPr lang="nl-NL" baseline="-25000" dirty="0"/>
              <a:t>i</a:t>
            </a:r>
          </a:p>
          <a:p>
            <a:pPr lvl="1"/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= 	((100 *19 + 1*1*100)+		(</a:t>
            </a:r>
            <a:r>
              <a:rPr lang="nl-NL" dirty="0"/>
              <a:t>μ =</a:t>
            </a:r>
            <a:r>
              <a:rPr lang="en-US" dirty="0"/>
              <a:t>19?-&gt; age=0)</a:t>
            </a:r>
          </a:p>
          <a:p>
            <a:pPr marL="342900" lvl="1" indent="0">
              <a:buNone/>
            </a:pPr>
            <a:r>
              <a:rPr lang="en-US" dirty="0"/>
              <a:t>		(50   * 19  + 1*3*50)+</a:t>
            </a:r>
          </a:p>
          <a:p>
            <a:pPr marL="342900" lvl="1" indent="0">
              <a:buNone/>
            </a:pPr>
            <a:r>
              <a:rPr lang="en-US" dirty="0"/>
              <a:t>		(200 * 19 + 1*3*200)+</a:t>
            </a:r>
          </a:p>
          <a:p>
            <a:pPr marL="342900" lvl="1" indent="0">
              <a:buNone/>
            </a:pPr>
            <a:r>
              <a:rPr lang="en-US" dirty="0"/>
              <a:t>		(100 * 19 + 1*5*100))  =9900. Average = 9900/ 450 = </a:t>
            </a:r>
            <a:r>
              <a:rPr lang="en-US" dirty="0">
                <a:solidFill>
                  <a:srgbClr val="FF0000"/>
                </a:solidFill>
              </a:rPr>
              <a:t>22</a:t>
            </a:r>
          </a:p>
          <a:p>
            <a:pPr marL="685800" lvl="2" indent="0">
              <a:buNone/>
            </a:pPr>
            <a:endParaRPr lang="nl-NL" dirty="0"/>
          </a:p>
          <a:p>
            <a:pPr lvl="1"/>
            <a:endParaRPr lang="nl-NL" dirty="0"/>
          </a:p>
          <a:p>
            <a:pPr marL="1028700" lvl="3" indent="0">
              <a:buNone/>
            </a:pPr>
            <a:endParaRPr lang="nl-NL" dirty="0"/>
          </a:p>
          <a:p>
            <a:pPr lvl="1"/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55490" y="2226469"/>
          <a:ext cx="8222584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8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9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222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Mi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30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in Survey Analysis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 about relationships between variables</a:t>
            </a:r>
          </a:p>
          <a:p>
            <a:r>
              <a:rPr lang="en-US" dirty="0"/>
              <a:t>Regression model can produce more accurate estimates of population means and totals</a:t>
            </a:r>
          </a:p>
          <a:p>
            <a:r>
              <a:rPr lang="en-US" dirty="0"/>
              <a:t>Design-based approach (validity argument)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7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Model in Survey Analysis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model describes the target variable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 of residuals is equal to zero</a:t>
            </a:r>
          </a:p>
          <a:p>
            <a:r>
              <a:rPr lang="en-US" dirty="0"/>
              <a:t>Ratio estimation: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20053"/>
              </p:ext>
            </p:extLst>
          </p:nvPr>
        </p:nvGraphicFramePr>
        <p:xfrm>
          <a:off x="3087077" y="2374044"/>
          <a:ext cx="3174511" cy="68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15640" progId="Equation.DSMT4">
                  <p:embed/>
                </p:oleObj>
              </mc:Choice>
              <mc:Fallback>
                <p:oleObj name="Equation" r:id="rId2" imgW="1002960" imgH="215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7077" y="2374044"/>
                        <a:ext cx="3174511" cy="683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972302"/>
              </p:ext>
            </p:extLst>
          </p:nvPr>
        </p:nvGraphicFramePr>
        <p:xfrm>
          <a:off x="3748942" y="3807192"/>
          <a:ext cx="4213225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0" imgH="901440" progId="Equation.DSMT4">
                  <p:embed/>
                </p:oleObj>
              </mc:Choice>
              <mc:Fallback>
                <p:oleObj name="Equation" r:id="rId4" imgW="1396800" imgH="90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48942" y="3807192"/>
                        <a:ext cx="4213225" cy="272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044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Model in Survey Analysis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Ratio estimation: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ratio estimate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80639"/>
              </p:ext>
            </p:extLst>
          </p:nvPr>
        </p:nvGraphicFramePr>
        <p:xfrm>
          <a:off x="3803650" y="1698503"/>
          <a:ext cx="4213225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6800" imgH="901440" progId="Equation.DSMT4">
                  <p:embed/>
                </p:oleObj>
              </mc:Choice>
              <mc:Fallback>
                <p:oleObj name="Equation" r:id="rId2" imgW="1396800" imgH="90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03650" y="1698503"/>
                        <a:ext cx="4213225" cy="272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369397"/>
              </p:ext>
            </p:extLst>
          </p:nvPr>
        </p:nvGraphicFramePr>
        <p:xfrm>
          <a:off x="4808416" y="4710109"/>
          <a:ext cx="3366476" cy="1601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640" imgH="749160" progId="Equation.DSMT4">
                  <p:embed/>
                </p:oleObj>
              </mc:Choice>
              <mc:Fallback>
                <p:oleObj name="Equation" r:id="rId4" imgW="157464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08416" y="4710109"/>
                        <a:ext cx="3366476" cy="1601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115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Model in Survey Analysis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87" y="1276753"/>
            <a:ext cx="8508267" cy="52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9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Model in Survey Analysis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1577"/>
            <a:ext cx="8449652" cy="50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8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if you don’t have a list…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“How many double espresso’s are being drunk at UU in a year?”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kind of sampling design? Choose:</a:t>
            </a:r>
          </a:p>
          <a:p>
            <a:r>
              <a:rPr lang="en-US" dirty="0"/>
              <a:t>Design based</a:t>
            </a:r>
          </a:p>
          <a:p>
            <a:r>
              <a:rPr lang="en-US" dirty="0"/>
              <a:t>Ratio-estimation</a:t>
            </a:r>
          </a:p>
          <a:p>
            <a:r>
              <a:rPr lang="en-US" dirty="0"/>
              <a:t>Model-based</a:t>
            </a:r>
          </a:p>
        </p:txBody>
      </p:sp>
    </p:spTree>
    <p:extLst>
      <p:ext uri="{BB962C8B-B14F-4D97-AF65-F5344CB8AC3E}">
        <p14:creationId xmlns:p14="http://schemas.microsoft.com/office/powerpoint/2010/main" val="123295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if you don’t have a list…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Question: “How many double espresso’s are being drunk at UU in a year?”</a:t>
            </a:r>
          </a:p>
          <a:p>
            <a:pPr lvl="1"/>
            <a:r>
              <a:rPr lang="en-US" dirty="0"/>
              <a:t>Do a random sample, and ask a filter question</a:t>
            </a:r>
          </a:p>
          <a:p>
            <a:pPr lvl="2"/>
            <a:r>
              <a:rPr lang="en-US" dirty="0"/>
              <a:t>E.g. “Do you ever drink from the coffee machine?”</a:t>
            </a:r>
          </a:p>
          <a:p>
            <a:pPr lvl="2"/>
            <a:r>
              <a:rPr lang="en-US" dirty="0"/>
              <a:t>stratify -&gt; oversample those more likely to drink coffee (e.g. </a:t>
            </a:r>
            <a:r>
              <a:rPr lang="en-US" dirty="0">
                <a:solidFill>
                  <a:srgbClr val="FF0000"/>
                </a:solidFill>
              </a:rPr>
              <a:t>employees</a:t>
            </a:r>
            <a:r>
              <a:rPr lang="en-US" dirty="0"/>
              <a:t> )</a:t>
            </a:r>
          </a:p>
          <a:p>
            <a:pPr lvl="1"/>
            <a:r>
              <a:rPr lang="en-US" dirty="0"/>
              <a:t>Do an area sample</a:t>
            </a:r>
          </a:p>
          <a:p>
            <a:pPr lvl="2"/>
            <a:r>
              <a:rPr lang="en-US" dirty="0"/>
              <a:t>Estimate the </a:t>
            </a:r>
            <a:r>
              <a:rPr lang="en-US" dirty="0">
                <a:solidFill>
                  <a:srgbClr val="FF0000"/>
                </a:solidFill>
              </a:rPr>
              <a:t>‘double espresso per person-day/ area’ </a:t>
            </a:r>
            <a:r>
              <a:rPr lang="en-US" dirty="0"/>
              <a:t>-&gt; ratio estimation</a:t>
            </a:r>
          </a:p>
          <a:p>
            <a:pPr lvl="1"/>
            <a:r>
              <a:rPr lang="en-US" dirty="0"/>
              <a:t>Use model-based estimation</a:t>
            </a:r>
          </a:p>
          <a:p>
            <a:pPr lvl="2"/>
            <a:r>
              <a:rPr lang="en-US" dirty="0"/>
              <a:t>Somehow find coffee drinkers</a:t>
            </a:r>
          </a:p>
          <a:p>
            <a:pPr lvl="2"/>
            <a:r>
              <a:rPr lang="en-US" dirty="0"/>
              <a:t>Find auxiliary variables that correlate with Y</a:t>
            </a:r>
          </a:p>
          <a:p>
            <a:pPr lvl="3"/>
            <a:r>
              <a:rPr lang="en-US" dirty="0"/>
              <a:t>Sleep per night, stress, hours at UU, having a coffee card.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894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ratio vs. regression?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8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Ratio</a:t>
            </a:r>
          </a:p>
          <a:p>
            <a:r>
              <a:rPr lang="en-US" dirty="0"/>
              <a:t>‘double espresso per person-day/area’ -&gt; total no. espressos</a:t>
            </a:r>
          </a:p>
          <a:p>
            <a:r>
              <a:rPr lang="en-US" dirty="0"/>
              <a:t>Size of area/no. of buildings -&gt; people in a certain area</a:t>
            </a:r>
          </a:p>
          <a:p>
            <a:r>
              <a:rPr lang="en-US" dirty="0"/>
              <a:t>Turnover per company/no. of peppers -&gt; total pepper production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good frame information, and a meaningful 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Happiness &lt;- </a:t>
            </a:r>
            <a:r>
              <a:rPr lang="en-US" dirty="0" err="1">
                <a:solidFill>
                  <a:srgbClr val="000000"/>
                </a:solidFill>
              </a:rPr>
              <a:t>grades:gender:income:sociallife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Vote &lt;- </a:t>
            </a:r>
            <a:r>
              <a:rPr lang="en-US" dirty="0" err="1">
                <a:solidFill>
                  <a:srgbClr val="000000"/>
                </a:solidFill>
              </a:rPr>
              <a:t>race:age:gender:education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little good frame information, no meaningful 0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8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in </a:t>
            </a:r>
            <a:r>
              <a:rPr lang="nl-NL" dirty="0" err="1"/>
              <a:t>practice</a:t>
            </a:r>
            <a:endParaRPr lang="nl-NL" dirty="0"/>
          </a:p>
          <a:p>
            <a:r>
              <a:rPr lang="nl-NL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205137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farm in </a:t>
            </a:r>
            <a:r>
              <a:rPr lang="nl-NL" dirty="0" err="1"/>
              <a:t>the</a:t>
            </a:r>
            <a:r>
              <a:rPr lang="nl-NL" dirty="0"/>
              <a:t> USA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crops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produce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per acre (or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USA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=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per acre * </a:t>
            </a:r>
            <a:r>
              <a:rPr lang="nl-NL" dirty="0" err="1"/>
              <a:t>total</a:t>
            </a:r>
            <a:r>
              <a:rPr lang="nl-NL" dirty="0"/>
              <a:t> # acres of </a:t>
            </a:r>
            <a:r>
              <a:rPr lang="nl-NL" dirty="0" err="1"/>
              <a:t>wheat</a:t>
            </a:r>
            <a:endParaRPr lang="nl-NL" baseline="-25000" dirty="0"/>
          </a:p>
        </p:txBody>
      </p:sp>
      <p:sp>
        <p:nvSpPr>
          <p:cNvPr id="4" name="Tekstvak 3"/>
          <p:cNvSpPr txBox="1"/>
          <p:nvPr/>
        </p:nvSpPr>
        <p:spPr>
          <a:xfrm>
            <a:off x="5860111" y="2234316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farm</a:t>
            </a:r>
          </a:p>
        </p:txBody>
      </p:sp>
    </p:spTree>
    <p:extLst>
      <p:ext uri="{BB962C8B-B14F-4D97-AF65-F5344CB8AC3E}">
        <p14:creationId xmlns:p14="http://schemas.microsoft.com/office/powerpoint/2010/main" val="637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slides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right </a:t>
            </a:r>
            <a:r>
              <a:rPr lang="nl-NL" dirty="0" err="1"/>
              <a:t>and</a:t>
            </a:r>
            <a:r>
              <a:rPr lang="nl-NL" dirty="0"/>
              <a:t> wrong?</a:t>
            </a:r>
          </a:p>
        </p:txBody>
      </p:sp>
    </p:spTree>
    <p:extLst>
      <p:ext uri="{BB962C8B-B14F-4D97-AF65-F5344CB8AC3E}">
        <p14:creationId xmlns:p14="http://schemas.microsoft.com/office/powerpoint/2010/main" val="1202275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bring student happiness in!</a:t>
            </a:r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187859" y="2274449"/>
            <a:ext cx="4296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Population data:</a:t>
            </a:r>
          </a:p>
          <a:p>
            <a:r>
              <a:rPr lang="en-US" sz="2800" dirty="0"/>
              <a:t>-  N=20000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X = grades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Y = student happiness (also 0-10 scale)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Mean happiness =</a:t>
            </a:r>
            <a:r>
              <a:rPr lang="en-US" sz="2800" dirty="0">
                <a:solidFill>
                  <a:srgbClr val="FF0000"/>
                </a:solidFill>
              </a:rPr>
              <a:t> 5.37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8" y="2303694"/>
            <a:ext cx="6550478" cy="45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4"/>
          <a:stretch/>
        </p:blipFill>
        <p:spPr>
          <a:xfrm>
            <a:off x="0" y="1690688"/>
            <a:ext cx="7394950" cy="4738676"/>
          </a:xfrm>
        </p:spPr>
      </p:pic>
      <p:sp>
        <p:nvSpPr>
          <p:cNvPr id="4" name="TextBox 3"/>
          <p:cNvSpPr txBox="1"/>
          <p:nvPr/>
        </p:nvSpPr>
        <p:spPr>
          <a:xfrm>
            <a:off x="7187859" y="2274449"/>
            <a:ext cx="42965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Simple Random Sample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n=1000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Happiness (on X):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Mean = </a:t>
            </a:r>
            <a:r>
              <a:rPr lang="en-US" sz="2800" dirty="0">
                <a:solidFill>
                  <a:srgbClr val="FF0000"/>
                </a:solidFill>
              </a:rPr>
              <a:t>5.32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S.e</a:t>
            </a:r>
            <a:r>
              <a:rPr lang="en-US" sz="2800" dirty="0"/>
              <a:t> = .05477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800" dirty="0"/>
              <a:t>CI: </a:t>
            </a:r>
            <a:r>
              <a:rPr lang="en-US" sz="2800" dirty="0">
                <a:solidFill>
                  <a:srgbClr val="FF0000"/>
                </a:solidFill>
              </a:rPr>
              <a:t>[5.21; 5.43]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estimation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90" y="1690688"/>
            <a:ext cx="468701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Svyratio</a:t>
            </a:r>
            <a:r>
              <a:rPr lang="en-US" dirty="0"/>
              <a:t>(~happiness, ~grades, design = </a:t>
            </a:r>
            <a:r>
              <a:rPr lang="en-US" dirty="0" err="1"/>
              <a:t>ratio.design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B= .8231</a:t>
            </a:r>
          </a:p>
          <a:p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.0024</a:t>
            </a:r>
          </a:p>
          <a:p>
            <a:r>
              <a:rPr lang="en-US" dirty="0">
                <a:solidFill>
                  <a:srgbClr val="000000"/>
                </a:solidFill>
              </a:rPr>
              <a:t>Predicted mean= 5.34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Or: summary(lm(happiness~0+grades,data=</a:t>
            </a:r>
            <a:r>
              <a:rPr lang="en-US" dirty="0" err="1"/>
              <a:t>gradesrs</a:t>
            </a:r>
            <a:r>
              <a:rPr lang="en-US" dirty="0"/>
              <a:t>, subset=(V4==1))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Mean(</a:t>
            </a:r>
            <a:r>
              <a:rPr lang="en-US" dirty="0" err="1">
                <a:solidFill>
                  <a:srgbClr val="FF0000"/>
                </a:solidFill>
              </a:rPr>
              <a:t>data$fittedvalues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r>
              <a:rPr lang="en-US" dirty="0"/>
              <a:t>B = .83</a:t>
            </a:r>
          </a:p>
          <a:p>
            <a:r>
              <a:rPr lang="en-US" dirty="0" err="1"/>
              <a:t>s.e.</a:t>
            </a:r>
            <a:r>
              <a:rPr lang="en-US" dirty="0"/>
              <a:t> =.0036</a:t>
            </a:r>
          </a:p>
          <a:p>
            <a:r>
              <a:rPr lang="en-US" dirty="0"/>
              <a:t>Predicted mean = 5.42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049103"/>
            <a:ext cx="7447840" cy="4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2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Oversample students who get good 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8" r="27132"/>
          <a:stretch/>
        </p:blipFill>
        <p:spPr>
          <a:xfrm>
            <a:off x="-894827" y="1443967"/>
            <a:ext cx="7389529" cy="54140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45" y="1444333"/>
            <a:ext cx="566869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students with good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8664" y="1399739"/>
            <a:ext cx="5053336" cy="4777224"/>
          </a:xfrm>
        </p:spPr>
        <p:txBody>
          <a:bodyPr>
            <a:normAutofit/>
          </a:bodyPr>
          <a:lstStyle/>
          <a:p>
            <a:r>
              <a:rPr lang="en-US" dirty="0"/>
              <a:t>Design based: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.0337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5.335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.83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0036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5.45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" y="1399739"/>
            <a:ext cx="7025143" cy="5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extreme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51" y="1633514"/>
            <a:ext cx="5578232" cy="46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0464" y="1690688"/>
            <a:ext cx="5053336" cy="477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model: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Happiness &lt;- grades + </a:t>
            </a:r>
            <a:r>
              <a:rPr lang="en-US" dirty="0" err="1">
                <a:solidFill>
                  <a:srgbClr val="FF0000"/>
                </a:solidFill>
              </a:rPr>
              <a:t>programme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(+ age, gender, etc.)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115" y="1825625"/>
            <a:ext cx="52498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based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.0335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0027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6.28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5420"/>
            <a:ext cx="6552433" cy="5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205781"/>
              </p:ext>
            </p:extLst>
          </p:nvPr>
        </p:nvGraphicFramePr>
        <p:xfrm>
          <a:off x="838199" y="1580310"/>
          <a:ext cx="10852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r>
                        <a:rPr lang="en-US" baseline="0" dirty="0"/>
                        <a:t> of 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.05 = 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 .03= 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 + .03 = .0351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Ratio-estimation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 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 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.0036 = .0061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.0027=</a:t>
                      </a:r>
                      <a:r>
                        <a:rPr lang="en-US" baseline="0" dirty="0"/>
                        <a:t> .0091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.93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.0036 = .8685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2556" y="6365670"/>
            <a:ext cx="86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Population mean = 5.37. MSE = bias + se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schools </a:t>
            </a:r>
            <a:r>
              <a:rPr lang="nl-NL" dirty="0" err="1"/>
              <a:t>there</a:t>
            </a:r>
            <a:r>
              <a:rPr lang="nl-NL" dirty="0"/>
              <a:t> are: # schools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(no. of clusters)</a:t>
            </a:r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children</a:t>
            </a:r>
            <a:r>
              <a:rPr lang="nl-NL" dirty="0"/>
              <a:t> per school: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pPr lvl="1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reading </a:t>
            </a:r>
            <a:r>
              <a:rPr lang="nl-NL" dirty="0" err="1"/>
              <a:t>problems</a:t>
            </a:r>
            <a:r>
              <a:rPr lang="nl-NL" dirty="0"/>
              <a:t>: p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Total #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diff</a:t>
            </a:r>
            <a:r>
              <a:rPr lang="nl-NL" dirty="0"/>
              <a:t> = 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*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* </a:t>
            </a:r>
            <a:r>
              <a:rPr lang="nl-NL" dirty="0" err="1"/>
              <a:t>p</a:t>
            </a:r>
            <a:r>
              <a:rPr lang="nl-NL" baseline="-25000" dirty="0" err="1"/>
              <a:t>children</a:t>
            </a:r>
            <a:r>
              <a:rPr lang="nl-NL" baseline="-25000" dirty="0"/>
              <a:t> </a:t>
            </a:r>
            <a:r>
              <a:rPr lang="nl-NL" baseline="-25000" dirty="0" err="1"/>
              <a:t>with</a:t>
            </a:r>
            <a:r>
              <a:rPr lang="nl-NL" baseline="-25000" dirty="0"/>
              <a:t> reading </a:t>
            </a:r>
            <a:r>
              <a:rPr lang="nl-NL" baseline="-25000" dirty="0" err="1"/>
              <a:t>problems</a:t>
            </a:r>
            <a:r>
              <a:rPr lang="nl-NL" baseline="-25000" dirty="0"/>
              <a:t> or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98365" y="2250219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cluster</a:t>
            </a:r>
          </a:p>
        </p:txBody>
      </p:sp>
    </p:spTree>
    <p:extLst>
      <p:ext uri="{BB962C8B-B14F-4D97-AF65-F5344CB8AC3E}">
        <p14:creationId xmlns:p14="http://schemas.microsoft.com/office/powerpoint/2010/main" val="18084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767"/>
            <a:ext cx="8557409" cy="56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09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9" y="1353395"/>
            <a:ext cx="8669256" cy="539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8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Implicationss</a:t>
            </a:r>
            <a:r>
              <a:rPr lang="nl-NL" dirty="0"/>
              <a:t> of </a:t>
            </a:r>
            <a:r>
              <a:rPr lang="nl-NL" dirty="0" err="1"/>
              <a:t>going</a:t>
            </a:r>
            <a:r>
              <a:rPr lang="nl-NL" dirty="0"/>
              <a:t> model-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Sampling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important!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just</a:t>
            </a:r>
            <a:r>
              <a:rPr lang="nl-NL" dirty="0"/>
              <a:t> get data, </a:t>
            </a:r>
            <a:r>
              <a:rPr lang="nl-NL" dirty="0" err="1"/>
              <a:t>and</a:t>
            </a:r>
            <a:r>
              <a:rPr lang="nl-NL" dirty="0"/>
              <a:t> as long as we are </a:t>
            </a:r>
            <a:r>
              <a:rPr lang="nl-NL" dirty="0" err="1"/>
              <a:t>confident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is correct </a:t>
            </a:r>
            <a:r>
              <a:rPr lang="nl-NL" b="1" dirty="0"/>
              <a:t>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population</a:t>
            </a:r>
            <a:r>
              <a:rPr lang="nl-NL" dirty="0"/>
              <a:t>, we are fine</a:t>
            </a:r>
            <a:r>
              <a:rPr lang="mr-IN" dirty="0"/>
              <a:t>…</a:t>
            </a:r>
            <a:endParaRPr lang="en-US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model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&lt;-&gt;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On a more </a:t>
            </a:r>
            <a:r>
              <a:rPr lang="nl-NL" dirty="0" err="1"/>
              <a:t>conceptual</a:t>
            </a:r>
            <a:r>
              <a:rPr lang="nl-NL" dirty="0"/>
              <a:t> level,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inclusion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bias, </a:t>
            </a:r>
            <a:r>
              <a:rPr lang="nl-NL" dirty="0" err="1"/>
              <a:t>nonresponse</a:t>
            </a:r>
            <a:r>
              <a:rPr lang="nl-NL" dirty="0"/>
              <a:t> </a:t>
            </a: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on: more focus on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model -&gt;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Missing data model -&gt;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 model -&gt; ???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5180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21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it 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1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Wisconsin – Presidential election 2016</a:t>
            </a:r>
          </a:p>
        </p:txBody>
      </p:sp>
      <p:pic>
        <p:nvPicPr>
          <p:cNvPr id="5" name="Picture 4" descr="Screen Shot 2017-10-29 at 19.4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7109" y="2020242"/>
            <a:ext cx="1558728" cy="12698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6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were an individual poll of n=10000</a:t>
            </a:r>
          </a:p>
          <a:p>
            <a:endParaRPr lang="en-US" sz="2400" dirty="0"/>
          </a:p>
          <a:p>
            <a:r>
              <a:rPr lang="en-US" sz="2400" dirty="0" err="1"/>
              <a:t>s.e.</a:t>
            </a:r>
            <a:r>
              <a:rPr lang="en-US" sz="2400" dirty="0"/>
              <a:t> = </a:t>
            </a:r>
          </a:p>
          <a:p>
            <a:endParaRPr lang="en-US" sz="2400" dirty="0"/>
          </a:p>
          <a:p>
            <a:r>
              <a:rPr lang="en-US" sz="2400" dirty="0"/>
              <a:t>= </a:t>
            </a:r>
            <a:r>
              <a:rPr lang="en-US" sz="2400" dirty="0" err="1"/>
              <a:t>sqrt</a:t>
            </a:r>
            <a:r>
              <a:rPr lang="en-US" sz="2400" dirty="0"/>
              <a:t>(.496(1-.596)/10000) = .005</a:t>
            </a:r>
          </a:p>
          <a:p>
            <a:endParaRPr lang="en-US" sz="2400" dirty="0"/>
          </a:p>
          <a:p>
            <a:r>
              <a:rPr lang="en-US" sz="2400" dirty="0"/>
              <a:t>Clinton Vote CI: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[.4904 - .5096]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974"/>
              </p:ext>
            </p:extLst>
          </p:nvPr>
        </p:nvGraphicFramePr>
        <p:xfrm>
          <a:off x="9320283" y="3006075"/>
          <a:ext cx="1778442" cy="60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79400" progId="Equation.3">
                  <p:embed/>
                </p:oleObj>
              </mc:Choice>
              <mc:Fallback>
                <p:oleObj name="Equation" r:id="rId4" imgW="82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0283" y="3006075"/>
                        <a:ext cx="1778442" cy="601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955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political polling in the USA work?</a:t>
            </a:r>
            <a:br>
              <a:rPr lang="en-US" dirty="0"/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Screen Shot 2017-10-29 at 20.17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215"/>
          <a:stretch/>
        </p:blipFill>
        <p:spPr>
          <a:xfrm>
            <a:off x="0" y="1094425"/>
            <a:ext cx="7735912" cy="5763574"/>
          </a:xfrm>
        </p:spPr>
      </p:pic>
      <p:sp>
        <p:nvSpPr>
          <p:cNvPr id="5" name="TextBox 4"/>
          <p:cNvSpPr txBox="1"/>
          <p:nvPr/>
        </p:nvSpPr>
        <p:spPr>
          <a:xfrm>
            <a:off x="7894672" y="1327586"/>
            <a:ext cx="321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polls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Weighted by: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Quality of </a:t>
            </a:r>
            <a:r>
              <a:rPr lang="en-US" sz="2400" dirty="0" err="1">
                <a:solidFill>
                  <a:srgbClr val="FF0000"/>
                </a:solidFill>
              </a:rPr>
              <a:t>organisation</a:t>
            </a:r>
            <a:r>
              <a:rPr lang="en-US" sz="2400" dirty="0">
                <a:solidFill>
                  <a:srgbClr val="FF0000"/>
                </a:solidFill>
              </a:rPr>
              <a:t> (grade)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</a:rPr>
              <a:t>Recency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 presented is aggregated total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86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408035"/>
            <a:ext cx="36803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Likely voters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people are likely to go and vote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Omitted third parties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polls ask for all parties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Adjust for trend line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 smoothing adjustment to avoid large fluctuations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House effects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Some pollsters are known to have a bias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962521"/>
            <a:ext cx="7191142" cy="20923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68033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Undecideds</a:t>
            </a:r>
            <a:endParaRPr lang="en-US" sz="2800" dirty="0"/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Assumption about how “don’t know” answers will vote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343520"/>
            <a:ext cx="7191142" cy="4184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99424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Demographic regression</a:t>
            </a:r>
          </a:p>
          <a:p>
            <a:r>
              <a:rPr lang="en-US" sz="2800" dirty="0"/>
              <a:t>Use data from other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Fit a model with demographics</a:t>
            </a:r>
          </a:p>
          <a:p>
            <a:pPr lvl="1"/>
            <a:r>
              <a:rPr lang="en-US" sz="2000" dirty="0"/>
              <a:t>(ethnicity, age, college degree, income)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predicted vote in Wisconsin?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Mix the poll outcome with model-based outcome 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704278"/>
            <a:ext cx="7191142" cy="11688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in cluster samples?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/>
              <a:t>But we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clusters</a:t>
            </a:r>
          </a:p>
          <a:p>
            <a:pPr lvl="1"/>
            <a:r>
              <a:rPr lang="nl-NL" dirty="0"/>
              <a:t>Public sources: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  <a:p>
            <a:pPr lvl="2"/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employment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Etc.</a:t>
            </a:r>
          </a:p>
          <a:p>
            <a:r>
              <a:rPr lang="nl-NL" dirty="0"/>
              <a:t>Is Y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these?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a ratio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Ratio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E.g. No. of </a:t>
            </a:r>
            <a:r>
              <a:rPr lang="nl-NL" dirty="0" err="1"/>
              <a:t>births</a:t>
            </a:r>
            <a:r>
              <a:rPr lang="nl-NL" dirty="0"/>
              <a:t>, marriages, </a:t>
            </a:r>
            <a:r>
              <a:rPr lang="nl-NL" dirty="0" err="1"/>
              <a:t>death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66" y="2441051"/>
            <a:ext cx="5880134" cy="4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5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all the modeling…..</a:t>
            </a:r>
          </a:p>
          <a:p>
            <a:pPr lvl="1"/>
            <a:r>
              <a:rPr lang="en-US" dirty="0"/>
              <a:t>Polls only: </a:t>
            </a:r>
            <a:r>
              <a:rPr lang="en-US" dirty="0">
                <a:solidFill>
                  <a:srgbClr val="0000FF"/>
                </a:solidFill>
              </a:rPr>
              <a:t> 46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40</a:t>
            </a:r>
            <a:r>
              <a:rPr lang="en-US" dirty="0"/>
              <a:t> – result: </a:t>
            </a:r>
            <a:r>
              <a:rPr lang="en-US" dirty="0">
                <a:solidFill>
                  <a:srgbClr val="0000FF"/>
                </a:solidFill>
              </a:rPr>
              <a:t>46.5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47.2</a:t>
            </a:r>
          </a:p>
          <a:p>
            <a:pPr lvl="1"/>
            <a:r>
              <a:rPr lang="en-US" dirty="0"/>
              <a:t>+ modeling: </a:t>
            </a:r>
            <a:r>
              <a:rPr lang="en-US" dirty="0">
                <a:solidFill>
                  <a:srgbClr val="0000FF"/>
                </a:solidFill>
              </a:rPr>
              <a:t>49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AAPOR report (Kennedy et al, 2017) – week 1</a:t>
            </a:r>
          </a:p>
          <a:p>
            <a:r>
              <a:rPr lang="en-US" dirty="0">
                <a:solidFill>
                  <a:srgbClr val="000000"/>
                </a:solidFill>
              </a:rPr>
              <a:t>Shy Trump vote</a:t>
            </a:r>
          </a:p>
          <a:p>
            <a:r>
              <a:rPr lang="en-US" dirty="0">
                <a:solidFill>
                  <a:srgbClr val="000000"/>
                </a:solidFill>
              </a:rPr>
              <a:t>Low turnout</a:t>
            </a:r>
          </a:p>
          <a:p>
            <a:r>
              <a:rPr lang="en-US" dirty="0">
                <a:solidFill>
                  <a:srgbClr val="FF0000"/>
                </a:solidFill>
              </a:rPr>
              <a:t>Late swing to Trump</a:t>
            </a:r>
          </a:p>
          <a:p>
            <a:r>
              <a:rPr lang="en-US" dirty="0">
                <a:solidFill>
                  <a:srgbClr val="FF0000"/>
                </a:solidFill>
              </a:rPr>
              <a:t>Failure to correct for overrepresentation of highly educated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based estimation depends on quality of model!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design based, we can estimate error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model-based -&gt; much more difficult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Why not do design-based inference?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Problems with coverage, nonresponse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-&gt; still needs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 are too many people who want to do a a poll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100s in Wisconsin alone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cluster?</a:t>
            </a:r>
          </a:p>
        </p:txBody>
      </p:sp>
      <p:pic>
        <p:nvPicPr>
          <p:cNvPr id="1026" name="Picture 2" descr="fbeeldingsresultaat voor nederland inkomen per geme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0" y="1349839"/>
            <a:ext cx="2685155" cy="28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2610531"/>
            <a:ext cx="4394417" cy="3300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807" y="2207419"/>
            <a:ext cx="65596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size should be a cluster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1" y="4111448"/>
            <a:ext cx="2685155" cy="188930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302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Area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967805" y="2207420"/>
            <a:ext cx="794518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/>
              <a:t>Desire for detailed statistics at low geographical level.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Would result in 1000s clusters in Netherlands, even more in Europe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Solution: Small area estimation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Analogue to coffee machines example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There are 100s of machines at UU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Build an elaborate model with many </a:t>
            </a:r>
          </a:p>
          <a:p>
            <a:pPr lvl="1"/>
            <a:r>
              <a:rPr lang="en-US" sz="2100" dirty="0"/>
              <a:t>	auxiliary variables</a:t>
            </a:r>
          </a:p>
          <a:p>
            <a:pPr lvl="1"/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Predict Y in every cluster by using a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311" y="3422236"/>
            <a:ext cx="3664691" cy="2578514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724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226469"/>
            <a:ext cx="2943437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50" dirty="0"/>
              <a:t>Childhood obesity</a:t>
            </a:r>
          </a:p>
          <a:p>
            <a:pPr marL="0" indent="0">
              <a:buNone/>
            </a:pPr>
            <a:r>
              <a:rPr lang="en-US" sz="1350" dirty="0"/>
              <a:t>Used 91,642 completed interviews from NCSH survey:</a:t>
            </a:r>
          </a:p>
          <a:p>
            <a:r>
              <a:rPr lang="en-US" sz="1350" dirty="0"/>
              <a:t>Model for every county:</a:t>
            </a:r>
          </a:p>
          <a:p>
            <a:r>
              <a:rPr lang="en-US" sz="1350" dirty="0"/>
              <a:t>NSCH child obesity status (yes or no) =  sex + age + race (individual level) </a:t>
            </a:r>
          </a:p>
          <a:p>
            <a:r>
              <a:rPr lang="en-US" sz="1350" dirty="0"/>
              <a:t>+ median household income + lifestyle classifications + urbanization levels (zip-code level) </a:t>
            </a:r>
          </a:p>
          <a:p>
            <a:r>
              <a:rPr lang="en-US" sz="1350" dirty="0"/>
              <a:t>+ median household income + urban-rural (county-level) </a:t>
            </a:r>
          </a:p>
          <a:p>
            <a:r>
              <a:rPr lang="en-US" sz="1350" dirty="0"/>
              <a:t>+ random effects (state- and county-levels)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86045"/>
            <a:ext cx="5715000" cy="375285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331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svysettings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How do I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whether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  <a:p>
            <a:r>
              <a:rPr lang="nl-NL" dirty="0"/>
              <a:t>How </a:t>
            </a:r>
            <a:r>
              <a:rPr lang="nl-NL" dirty="0" err="1"/>
              <a:t>can</a:t>
            </a:r>
            <a:r>
              <a:rPr lang="nl-NL" dirty="0"/>
              <a:t> I check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~</a:t>
            </a:r>
            <a:r>
              <a:rPr lang="nl-NL" dirty="0" err="1"/>
              <a:t>fpc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? (esp.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weights</a:t>
            </a:r>
            <a:r>
              <a:rPr lang="nl-NL" dirty="0"/>
              <a:t>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256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Next week: class free</a:t>
            </a:r>
          </a:p>
          <a:p>
            <a:pPr lvl="1"/>
            <a:r>
              <a:rPr lang="nl-NL" dirty="0"/>
              <a:t>Finish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exercise</a:t>
            </a:r>
            <a:endParaRPr lang="nl-NL" dirty="0"/>
          </a:p>
          <a:p>
            <a:pPr lvl="1"/>
            <a:r>
              <a:rPr lang="nl-NL" dirty="0"/>
              <a:t>Catch up on reading</a:t>
            </a:r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nonresponse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Readings: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assignment</a:t>
            </a:r>
            <a:r>
              <a:rPr lang="nl-NL" dirty="0"/>
              <a:t> 1 (!)</a:t>
            </a:r>
          </a:p>
        </p:txBody>
      </p:sp>
    </p:spTree>
    <p:extLst>
      <p:ext uri="{BB962C8B-B14F-4D97-AF65-F5344CB8AC3E}">
        <p14:creationId xmlns:p14="http://schemas.microsoft.com/office/powerpoint/2010/main" val="209867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minutes </a:t>
            </a:r>
          </a:p>
          <a:p>
            <a:r>
              <a:rPr lang="nl-NL" dirty="0"/>
              <a:t>4 short </a:t>
            </a:r>
            <a:r>
              <a:rPr lang="nl-NL" dirty="0" err="1"/>
              <a:t>questions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81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131094"/>
            <a:ext cx="8515351" cy="994172"/>
          </a:xfrm>
        </p:spPr>
        <p:txBody>
          <a:bodyPr>
            <a:normAutofit fontScale="90000"/>
          </a:bodyPr>
          <a:lstStyle/>
          <a:p>
            <a:r>
              <a:rPr lang="nl-NL" dirty="0"/>
              <a:t>A more complex </a:t>
            </a:r>
            <a:r>
              <a:rPr lang="nl-NL" dirty="0" err="1"/>
              <a:t>example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estimation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in 2-stage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932283"/>
          </a:xfrm>
        </p:spPr>
        <p:txBody>
          <a:bodyPr>
            <a:normAutofit fontScale="77500" lnSpcReduction="20000"/>
          </a:bodyPr>
          <a:lstStyle/>
          <a:p>
            <a:r>
              <a:rPr lang="nl-NL" dirty="0"/>
              <a:t>More </a:t>
            </a:r>
            <a:r>
              <a:rPr lang="nl-NL" dirty="0" err="1"/>
              <a:t>realistic</a:t>
            </a:r>
            <a:endParaRPr lang="nl-NL" dirty="0"/>
          </a:p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at most sample 2 machines, </a:t>
            </a:r>
            <a:r>
              <a:rPr lang="nl-NL" dirty="0" err="1"/>
              <a:t>and</a:t>
            </a:r>
            <a:r>
              <a:rPr lang="nl-NL" dirty="0"/>
              <a:t> get 10 </a:t>
            </a:r>
            <a:r>
              <a:rPr lang="nl-NL" dirty="0" err="1"/>
              <a:t>coffees</a:t>
            </a:r>
            <a:endParaRPr lang="nl-NL" dirty="0"/>
          </a:p>
          <a:p>
            <a:r>
              <a:rPr lang="nl-NL" dirty="0"/>
              <a:t>How </a:t>
            </a:r>
            <a:r>
              <a:rPr lang="nl-NL" dirty="0" err="1"/>
              <a:t>can</a:t>
            </a:r>
            <a:r>
              <a:rPr lang="nl-NL" dirty="0"/>
              <a:t> we </a:t>
            </a:r>
            <a:r>
              <a:rPr lang="nl-NL" dirty="0" err="1"/>
              <a:t>estimate</a:t>
            </a:r>
            <a:r>
              <a:rPr lang="nl-NL" dirty="0"/>
              <a:t> the </a:t>
            </a:r>
            <a:r>
              <a:rPr lang="nl-NL" dirty="0" err="1"/>
              <a:t>mean</a:t>
            </a:r>
            <a:r>
              <a:rPr lang="nl-NL" dirty="0"/>
              <a:t> time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take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a coffee?</a:t>
            </a:r>
          </a:p>
          <a:p>
            <a:pPr lvl="1"/>
            <a:r>
              <a:rPr lang="nl-NL" dirty="0"/>
              <a:t>1 minute in pairs</a:t>
            </a:r>
          </a:p>
          <a:p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9" y="3003759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125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131094"/>
            <a:ext cx="8177893" cy="994172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: 2 clusters (m) of </a:t>
            </a:r>
            <a:r>
              <a:rPr lang="nl-NL" dirty="0" err="1"/>
              <a:t>size</a:t>
            </a:r>
            <a:r>
              <a:rPr lang="nl-NL" dirty="0"/>
              <a:t> (n) 2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Some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Time coffee machines in </a:t>
            </a:r>
            <a:r>
              <a:rPr lang="nl-NL" dirty="0" err="1"/>
              <a:t>Ruppert</a:t>
            </a:r>
            <a:r>
              <a:rPr lang="nl-NL" dirty="0"/>
              <a:t> take </a:t>
            </a:r>
            <a:r>
              <a:rPr lang="nl-NL" dirty="0" err="1"/>
              <a:t>to</a:t>
            </a:r>
            <a:r>
              <a:rPr lang="nl-NL" dirty="0"/>
              <a:t> make coffee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estimate</a:t>
            </a:r>
            <a:r>
              <a:rPr lang="nl-NL" dirty="0"/>
              <a:t> of </a:t>
            </a:r>
            <a:r>
              <a:rPr lang="nl-NL" dirty="0" err="1"/>
              <a:t>mean</a:t>
            </a:r>
            <a:r>
              <a:rPr lang="nl-NL" dirty="0"/>
              <a:t>(time)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a coffee?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9" y="2657432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030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52651" y="1131094"/>
            <a:ext cx="8177893" cy="994172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: 2 clusters (m) of </a:t>
            </a:r>
            <a:r>
              <a:rPr lang="nl-NL" dirty="0" err="1"/>
              <a:t>size</a:t>
            </a:r>
            <a:r>
              <a:rPr lang="nl-NL" dirty="0"/>
              <a:t> (n) 2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Some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1" y="2226470"/>
            <a:ext cx="8428265" cy="3616439"/>
          </a:xfrm>
        </p:spPr>
        <p:txBody>
          <a:bodyPr>
            <a:normAutofit fontScale="92500" lnSpcReduction="1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cluster sampling (select 1).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? 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estimate</a:t>
            </a:r>
            <a:r>
              <a:rPr lang="nl-NL" dirty="0"/>
              <a:t>  of </a:t>
            </a:r>
            <a:r>
              <a:rPr lang="nl-NL" dirty="0" err="1"/>
              <a:t>Mean</a:t>
            </a:r>
            <a:r>
              <a:rPr lang="nl-NL" dirty="0"/>
              <a:t>(time)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someone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get a coffee?</a:t>
            </a:r>
          </a:p>
          <a:p>
            <a:pPr lvl="1"/>
            <a:r>
              <a:rPr lang="nl-NL" dirty="0" err="1"/>
              <a:t>Equal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-&gt; SRS -&gt; </a:t>
            </a:r>
            <a:r>
              <a:rPr lang="nl-NL" dirty="0" err="1"/>
              <a:t>mean</a:t>
            </a:r>
            <a:r>
              <a:rPr lang="nl-NL" dirty="0"/>
              <a:t> = </a:t>
            </a:r>
            <a:r>
              <a:rPr lang="nl-NL" dirty="0">
                <a:solidFill>
                  <a:srgbClr val="FF0000"/>
                </a:solidFill>
              </a:rPr>
              <a:t>21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4/2* 210. </a:t>
            </a:r>
            <a:r>
              <a:rPr lang="nl-NL" dirty="0" err="1">
                <a:solidFill>
                  <a:srgbClr val="FF0000"/>
                </a:solidFill>
              </a:rPr>
              <a:t>total</a:t>
            </a:r>
            <a:r>
              <a:rPr lang="nl-NL" dirty="0">
                <a:solidFill>
                  <a:srgbClr val="FF0000"/>
                </a:solidFill>
              </a:rPr>
              <a:t>=420. </a:t>
            </a:r>
            <a:r>
              <a:rPr lang="nl-NL" dirty="0" err="1">
                <a:solidFill>
                  <a:srgbClr val="FF0000"/>
                </a:solidFill>
              </a:rPr>
              <a:t>Mean</a:t>
            </a:r>
            <a:r>
              <a:rPr lang="nl-NL" dirty="0">
                <a:solidFill>
                  <a:srgbClr val="FF0000"/>
                </a:solidFill>
              </a:rPr>
              <a:t> = </a:t>
            </a:r>
            <a:r>
              <a:rPr lang="nl-NL" dirty="0" err="1">
                <a:solidFill>
                  <a:srgbClr val="FF0000"/>
                </a:solidFill>
              </a:rPr>
              <a:t>total</a:t>
            </a:r>
            <a:r>
              <a:rPr lang="nl-NL" dirty="0">
                <a:solidFill>
                  <a:srgbClr val="FF0000"/>
                </a:solidFill>
              </a:rPr>
              <a:t>/20 = 21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nl-NL" dirty="0"/>
          </a:p>
        </p:txBody>
      </p:sp>
      <p:graphicFrame>
        <p:nvGraphicFramePr>
          <p:cNvPr id="4" name="Tabel 3"/>
          <p:cNvGraphicFramePr>
            <a:graphicFrameLocks noGrp="1"/>
          </p:cNvGraphicFramePr>
          <p:nvPr/>
        </p:nvGraphicFramePr>
        <p:xfrm>
          <a:off x="2242459" y="2226469"/>
          <a:ext cx="8088087" cy="171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1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800" dirty="0"/>
                        <a:t>21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nl-NL" sz="1800" dirty="0"/>
                        <a:t>Machine 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nl-NL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89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3042</Words>
  <Application>Microsoft Office PowerPoint</Application>
  <PresentationFormat>Widescreen</PresentationFormat>
  <Paragraphs>790</Paragraphs>
  <Slides>56</Slides>
  <Notes>12</Notes>
  <HiddenSlides>18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Office-thema</vt:lpstr>
      <vt:lpstr>Equation</vt:lpstr>
      <vt:lpstr>Survey analysis week 42 “ratio and regression estimation”</vt:lpstr>
      <vt:lpstr>Today</vt:lpstr>
      <vt:lpstr>Why ratio estimation?</vt:lpstr>
      <vt:lpstr>Why ratio estimation?</vt:lpstr>
      <vt:lpstr>Why so often in cluster samples?</vt:lpstr>
      <vt:lpstr>Class exercise 1</vt:lpstr>
      <vt:lpstr>A more complex example:  estimation in 2-stage cluster sampling</vt:lpstr>
      <vt:lpstr>Example: 2 clusters (m) of size (n) 2 Some data</vt:lpstr>
      <vt:lpstr>Example: 2 clusters (m) of size (n) 2 Some data</vt:lpstr>
      <vt:lpstr>example: Why equal cluster sizes?</vt:lpstr>
      <vt:lpstr>We are running to the limits of design based inference</vt:lpstr>
      <vt:lpstr>Example: model based inference</vt:lpstr>
      <vt:lpstr>Example: model based inference</vt:lpstr>
      <vt:lpstr>How to design a model?</vt:lpstr>
      <vt:lpstr>Example: model assisted inference</vt:lpstr>
      <vt:lpstr>Example: model-assisted inference</vt:lpstr>
      <vt:lpstr>Why the two approaches? 2-stage cluster sample with unequal cluster sizes </vt:lpstr>
      <vt:lpstr>To finalize… </vt:lpstr>
      <vt:lpstr>To finalize… </vt:lpstr>
      <vt:lpstr>To finalize… </vt:lpstr>
      <vt:lpstr>Regression in Survey Analysis</vt:lpstr>
      <vt:lpstr>Descriptive Model in Survey Analysis</vt:lpstr>
      <vt:lpstr>Descriptive Model in Survey Analysis</vt:lpstr>
      <vt:lpstr>Descriptive Model in Survey Analysis</vt:lpstr>
      <vt:lpstr>Descriptive Model in Survey Analysis</vt:lpstr>
      <vt:lpstr>What to do if you don’t have a list…</vt:lpstr>
      <vt:lpstr>What to do if you don’t have a list…</vt:lpstr>
      <vt:lpstr>When ratio vs. regression?</vt:lpstr>
      <vt:lpstr>Class exercise 2</vt:lpstr>
      <vt:lpstr>Extra slides</vt:lpstr>
      <vt:lpstr>Model based sampling</vt:lpstr>
      <vt:lpstr>Simple Random Sampling</vt:lpstr>
      <vt:lpstr>Ratio estimation under SRS</vt:lpstr>
      <vt:lpstr>Oversample students who get good grades</vt:lpstr>
      <vt:lpstr>Oversampling students with good grades</vt:lpstr>
      <vt:lpstr>Truly model based – extreme cases</vt:lpstr>
      <vt:lpstr>Truly model based – regression</vt:lpstr>
      <vt:lpstr>Truly model based</vt:lpstr>
      <vt:lpstr>What works?</vt:lpstr>
      <vt:lpstr>Design-based versus model-based</vt:lpstr>
      <vt:lpstr>Design-based versus model-based</vt:lpstr>
      <vt:lpstr>Implicationss of going model-based</vt:lpstr>
      <vt:lpstr>Model-based inference – an example</vt:lpstr>
      <vt:lpstr>Wisconsin – Presidential election 2016</vt:lpstr>
      <vt:lpstr>Model-based inference – an example</vt:lpstr>
      <vt:lpstr>How does political polling in the USA work? </vt:lpstr>
      <vt:lpstr>But forecasters do not stop there…</vt:lpstr>
      <vt:lpstr>But forecasters do not stop there…</vt:lpstr>
      <vt:lpstr>But forecasters do not stop there…</vt:lpstr>
      <vt:lpstr>Why were the polls wrong?</vt:lpstr>
      <vt:lpstr>Why were the polls wrong?</vt:lpstr>
      <vt:lpstr>What is a cluster?</vt:lpstr>
      <vt:lpstr>Small Area Estimation</vt:lpstr>
      <vt:lpstr>Example </vt:lpstr>
      <vt:lpstr>Your data and svysettings</vt:lpstr>
      <vt:lpstr>Next week(s)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126</cp:revision>
  <cp:lastPrinted>2020-10-12T07:20:32Z</cp:lastPrinted>
  <dcterms:created xsi:type="dcterms:W3CDTF">2017-10-20T08:06:05Z</dcterms:created>
  <dcterms:modified xsi:type="dcterms:W3CDTF">2021-10-11T16:26:29Z</dcterms:modified>
</cp:coreProperties>
</file>